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58" r:id="rId3"/>
    <p:sldId id="26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5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855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751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45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76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82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86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66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59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77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5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84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3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210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25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85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FF7248-0796-4D76-82B6-B9BE6D442501}" type="datetimeFigureOut">
              <a:rPr lang="hu-HU" smtClean="0"/>
              <a:t>2025. 07. 01.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2A69-DD3D-4E36-9482-60D7C308F1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917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tárgykód felépítése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04231" y="2501977"/>
            <a:ext cx="48961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Új tárgykód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karakter:	kar</a:t>
            </a:r>
          </a:p>
          <a:p>
            <a:pPr marL="342900" indent="-342900">
              <a:buAutoNum type="arabicPeriod"/>
            </a:pPr>
            <a:r>
              <a:rPr lang="hu-HU" dirty="0"/>
              <a:t>karakter:	képzési szint</a:t>
            </a:r>
          </a:p>
          <a:p>
            <a:r>
              <a:rPr lang="hu-HU" dirty="0"/>
              <a:t>3-6. karakter:	sorszám</a:t>
            </a:r>
          </a:p>
          <a:p>
            <a:endParaRPr lang="hu-HU" dirty="0"/>
          </a:p>
          <a:p>
            <a:r>
              <a:rPr lang="hu-HU" dirty="0"/>
              <a:t>Példa:</a:t>
            </a:r>
          </a:p>
          <a:p>
            <a:r>
              <a:rPr lang="hu-HU" dirty="0"/>
              <a:t>tárgykód:		</a:t>
            </a:r>
            <a:r>
              <a:rPr lang="hu-HU" b="1" dirty="0"/>
              <a:t>BB0001</a:t>
            </a:r>
          </a:p>
          <a:p>
            <a:r>
              <a:rPr lang="hu-HU" dirty="0"/>
              <a:t>kar:		</a:t>
            </a:r>
            <a:r>
              <a:rPr lang="hu-HU" b="1" dirty="0"/>
              <a:t>B</a:t>
            </a:r>
            <a:r>
              <a:rPr lang="hu-HU" dirty="0"/>
              <a:t> (BPK)</a:t>
            </a:r>
          </a:p>
          <a:p>
            <a:r>
              <a:rPr lang="hu-HU" dirty="0"/>
              <a:t>képzési szint:	</a:t>
            </a:r>
            <a:r>
              <a:rPr lang="hu-HU" b="1" dirty="0"/>
              <a:t>B</a:t>
            </a:r>
            <a:r>
              <a:rPr lang="hu-HU" dirty="0"/>
              <a:t> (BA/</a:t>
            </a:r>
            <a:r>
              <a:rPr lang="hu-HU" dirty="0" err="1"/>
              <a:t>BSc</a:t>
            </a:r>
            <a:r>
              <a:rPr lang="hu-HU" dirty="0"/>
              <a:t>)</a:t>
            </a:r>
          </a:p>
          <a:p>
            <a:r>
              <a:rPr lang="hu-HU" dirty="0"/>
              <a:t>sorszám:		</a:t>
            </a:r>
            <a:r>
              <a:rPr lang="hu-HU" b="1" dirty="0"/>
              <a:t>0001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4231" y="1812514"/>
            <a:ext cx="521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Korábbi tárgykód:</a:t>
            </a:r>
            <a:r>
              <a:rPr lang="hu-HU" dirty="0"/>
              <a:t>	BBNOVPH1001</a:t>
            </a:r>
          </a:p>
        </p:txBody>
      </p:sp>
    </p:spTree>
    <p:extLst>
      <p:ext uri="{BB962C8B-B14F-4D97-AF65-F5344CB8AC3E}">
        <p14:creationId xmlns:p14="http://schemas.microsoft.com/office/powerpoint/2010/main" val="38971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Új kurzus meghirdetése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6" y="1263534"/>
            <a:ext cx="9530213" cy="5222035"/>
          </a:xfrm>
        </p:spPr>
      </p:pic>
    </p:spTree>
    <p:extLst>
      <p:ext uri="{BB962C8B-B14F-4D97-AF65-F5344CB8AC3E}">
        <p14:creationId xmlns:p14="http://schemas.microsoft.com/office/powerpoint/2010/main" val="2534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Vizsgatípus hozzáadása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47" y="1261843"/>
            <a:ext cx="9873693" cy="5402194"/>
          </a:xfrm>
        </p:spPr>
      </p:pic>
    </p:spTree>
    <p:extLst>
      <p:ext uri="{BB962C8B-B14F-4D97-AF65-F5344CB8AC3E}">
        <p14:creationId xmlns:p14="http://schemas.microsoft.com/office/powerpoint/2010/main" val="128666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 kurzuskód felépítése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42963" y="1453621"/>
            <a:ext cx="5769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kurzuskód az első pozíción kiegészül a tagozat kódjával.</a:t>
            </a:r>
          </a:p>
          <a:p>
            <a:endParaRPr lang="hu-HU" dirty="0"/>
          </a:p>
          <a:p>
            <a:r>
              <a:rPr lang="hu-HU" dirty="0"/>
              <a:t>1. karakter:	tagozat</a:t>
            </a:r>
          </a:p>
          <a:p>
            <a:r>
              <a:rPr lang="hu-HU" dirty="0"/>
              <a:t>2. karakter:	elmélet/gyakorlat (E/G)</a:t>
            </a:r>
          </a:p>
          <a:p>
            <a:r>
              <a:rPr lang="hu-HU" dirty="0"/>
              <a:t>3. karakter:	sorszám</a:t>
            </a:r>
          </a:p>
          <a:p>
            <a:r>
              <a:rPr lang="hu-HU" dirty="0"/>
              <a:t>4. karakter:	telephely</a:t>
            </a:r>
          </a:p>
          <a:p>
            <a:endParaRPr lang="hu-HU" dirty="0"/>
          </a:p>
          <a:p>
            <a:r>
              <a:rPr lang="hu-HU" dirty="0"/>
              <a:t>Példa:</a:t>
            </a:r>
          </a:p>
          <a:p>
            <a:r>
              <a:rPr lang="hu-HU" dirty="0"/>
              <a:t>kurzuskód:	</a:t>
            </a:r>
            <a:r>
              <a:rPr lang="hu-HU" b="1" dirty="0"/>
              <a:t>NE1S</a:t>
            </a:r>
          </a:p>
          <a:p>
            <a:endParaRPr lang="hu-HU" dirty="0"/>
          </a:p>
          <a:p>
            <a:r>
              <a:rPr lang="hu-HU" dirty="0"/>
              <a:t>tagozat:		</a:t>
            </a:r>
            <a:r>
              <a:rPr lang="hu-HU" b="1" dirty="0"/>
              <a:t>N</a:t>
            </a:r>
            <a:r>
              <a:rPr lang="hu-HU" dirty="0"/>
              <a:t> (nappali)</a:t>
            </a:r>
          </a:p>
          <a:p>
            <a:r>
              <a:rPr lang="hu-HU" dirty="0" err="1"/>
              <a:t>kurz</a:t>
            </a:r>
            <a:r>
              <a:rPr lang="hu-HU" dirty="0"/>
              <a:t>. </a:t>
            </a:r>
            <a:r>
              <a:rPr lang="hu-HU" dirty="0" err="1"/>
              <a:t>típ</a:t>
            </a:r>
            <a:r>
              <a:rPr lang="hu-HU" dirty="0"/>
              <a:t>.:		</a:t>
            </a:r>
            <a:r>
              <a:rPr lang="hu-HU" b="1" dirty="0"/>
              <a:t>E</a:t>
            </a:r>
            <a:r>
              <a:rPr lang="hu-HU" dirty="0"/>
              <a:t> (elmélet)</a:t>
            </a:r>
          </a:p>
          <a:p>
            <a:r>
              <a:rPr lang="hu-HU" dirty="0"/>
              <a:t>sorszám:		</a:t>
            </a:r>
            <a:r>
              <a:rPr lang="hu-HU" b="1" dirty="0"/>
              <a:t>1</a:t>
            </a:r>
          </a:p>
          <a:p>
            <a:r>
              <a:rPr lang="hu-HU" dirty="0"/>
              <a:t>telephely:	</a:t>
            </a:r>
            <a:r>
              <a:rPr lang="hu-HU" b="1" dirty="0"/>
              <a:t>S</a:t>
            </a:r>
            <a:r>
              <a:rPr lang="hu-HU" dirty="0"/>
              <a:t> (Sopron)</a:t>
            </a:r>
          </a:p>
        </p:txBody>
      </p:sp>
    </p:spTree>
    <p:extLst>
      <p:ext uri="{BB962C8B-B14F-4D97-AF65-F5344CB8AC3E}">
        <p14:creationId xmlns:p14="http://schemas.microsoft.com/office/powerpoint/2010/main" val="5187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Kurzuskiírás – nyelv, tagozat!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51467" y="1853248"/>
            <a:ext cx="881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Működési és adatszolgáltatási problémákat okoznak a kurzuskiíráskor nem pontosan elvégzett beállítások!</a:t>
            </a:r>
          </a:p>
        </p:txBody>
      </p:sp>
      <p:pic>
        <p:nvPicPr>
          <p:cNvPr id="1027" name="Kép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2835751"/>
            <a:ext cx="9943762" cy="80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ép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4087570"/>
            <a:ext cx="9943762" cy="96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9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Neptun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74655" y="1742284"/>
            <a:ext cx="3851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Listák személyre szabása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Lista fejlécén jobb egér gomb -&gt; oszlopszerkesztés</a:t>
            </a:r>
          </a:p>
          <a:p>
            <a:pPr marL="342900" indent="-342900">
              <a:buAutoNum type="arabicPeriod"/>
            </a:pPr>
            <a:r>
              <a:rPr lang="hu-HU" dirty="0"/>
              <a:t>Beállítások igény szerint</a:t>
            </a:r>
          </a:p>
          <a:p>
            <a:pPr marL="342900" indent="-342900">
              <a:buAutoNum type="arabicPeriod"/>
            </a:pPr>
            <a:r>
              <a:rPr lang="hu-HU" dirty="0"/>
              <a:t>Lista fejlécén jobb egér gomb -&gt; oszlopbeállítások mentése (saját)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96" y="1597555"/>
            <a:ext cx="6328071" cy="45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909"/>
          </a:xfrm>
        </p:spPr>
        <p:txBody>
          <a:bodyPr/>
          <a:lstStyle/>
          <a:p>
            <a:pPr algn="ctr"/>
            <a:r>
              <a:rPr lang="hu-HU" b="1" dirty="0"/>
              <a:t>Neptun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11" y="3843166"/>
            <a:ext cx="1685902" cy="225291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24987" y="1371600"/>
            <a:ext cx="4181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Menü (saját menü) személyre szabása</a:t>
            </a:r>
          </a:p>
          <a:p>
            <a:endParaRPr lang="hu-HU" dirty="0"/>
          </a:p>
          <a:p>
            <a:pPr marL="342900" indent="-342900">
              <a:buAutoNum type="arabicPeriod"/>
            </a:pPr>
            <a:r>
              <a:rPr lang="hu-HU" dirty="0"/>
              <a:t>Fejlécen jobb egér gomb -&gt; Menüszerkesztő</a:t>
            </a:r>
          </a:p>
          <a:p>
            <a:pPr marL="342900" indent="-342900">
              <a:buAutoNum type="arabicPeriod"/>
            </a:pPr>
            <a:r>
              <a:rPr lang="hu-HU" dirty="0"/>
              <a:t>Beállítások igény szerint</a:t>
            </a:r>
          </a:p>
          <a:p>
            <a:pPr marL="342900" indent="-342900">
              <a:buAutoNum type="arabicPeriod"/>
            </a:pPr>
            <a:r>
              <a:rPr lang="hu-HU" dirty="0"/>
              <a:t>File -&gt; Saját beállítások mentése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2223248" y="4081548"/>
            <a:ext cx="1118468" cy="337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89" y="1371600"/>
            <a:ext cx="5345084" cy="47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Előkészületek a kurzusmeghirdetéshez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/>
              <a:t>A kurzust az a kar írja ki, amelyik kar képzésének mintatantervében az adott tárgy szerepel.</a:t>
            </a:r>
          </a:p>
          <a:p>
            <a:r>
              <a:rPr lang="hu-HU" dirty="0"/>
              <a:t>Mivel kezdem? Mely mintatanterv mely féléve fog futni aktuálisan a következő félévben? Nagyjából mennyi Hallgató várható az egyes féléveken? (Miért fontos ez? Ezzel a körülbelüli létszámmal kerül a kurzus az adott évfolyamon meghirdetésre.)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11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Honnan célszerű meghirdetni a kurzusokat?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84" y="1926279"/>
            <a:ext cx="7847215" cy="4299448"/>
          </a:xfrm>
        </p:spPr>
      </p:pic>
      <p:sp>
        <p:nvSpPr>
          <p:cNvPr id="5" name="Szövegdoboz 4"/>
          <p:cNvSpPr txBox="1"/>
          <p:nvPr/>
        </p:nvSpPr>
        <p:spPr>
          <a:xfrm>
            <a:off x="646111" y="2709949"/>
            <a:ext cx="2776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Képzések (1156000)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Szakok (1486000)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Szak mintatantervei (1504000)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Mintatanterv tárgyai (1513000)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Kurzusok (47000)</a:t>
            </a:r>
          </a:p>
        </p:txBody>
      </p:sp>
    </p:spTree>
    <p:extLst>
      <p:ext uri="{BB962C8B-B14F-4D97-AF65-F5344CB8AC3E}">
        <p14:creationId xmlns:p14="http://schemas.microsoft.com/office/powerpoint/2010/main" val="225975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Ha van modul, szintén hasonló az eljárás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90" y="1944572"/>
            <a:ext cx="8237912" cy="4509996"/>
          </a:xfrm>
        </p:spPr>
      </p:pic>
      <p:sp>
        <p:nvSpPr>
          <p:cNvPr id="5" name="Szövegdoboz 4"/>
          <p:cNvSpPr txBox="1"/>
          <p:nvPr/>
        </p:nvSpPr>
        <p:spPr>
          <a:xfrm>
            <a:off x="756459" y="2768409"/>
            <a:ext cx="2502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Képzések (1156000)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Modulok (1493000)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Modul mintatantervei (1494000)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Mintatanterv tárgyai (154500)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/>
              <a:t>Kurzusok (156500)</a:t>
            </a:r>
          </a:p>
        </p:txBody>
      </p:sp>
    </p:spTree>
    <p:extLst>
      <p:ext uri="{BB962C8B-B14F-4D97-AF65-F5344CB8AC3E}">
        <p14:creationId xmlns:p14="http://schemas.microsoft.com/office/powerpoint/2010/main" val="293646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Új kurzus meghirdetése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76" y="1280914"/>
            <a:ext cx="9526385" cy="5184360"/>
          </a:xfrm>
        </p:spPr>
      </p:pic>
    </p:spTree>
    <p:extLst>
      <p:ext uri="{BB962C8B-B14F-4D97-AF65-F5344CB8AC3E}">
        <p14:creationId xmlns:p14="http://schemas.microsoft.com/office/powerpoint/2010/main" val="3178153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325</Words>
  <Application>Microsoft Office PowerPoint</Application>
  <PresentationFormat>Szélesvásznú</PresentationFormat>
  <Paragraphs>62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A tárgykód felépítése</vt:lpstr>
      <vt:lpstr>A kurzuskód felépítése</vt:lpstr>
      <vt:lpstr>Kurzuskiírás – nyelv, tagozat!</vt:lpstr>
      <vt:lpstr>Neptun</vt:lpstr>
      <vt:lpstr>Neptun</vt:lpstr>
      <vt:lpstr>Előkészületek a kurzusmeghirdetéshez</vt:lpstr>
      <vt:lpstr>Honnan célszerű meghirdetni a kurzusokat?</vt:lpstr>
      <vt:lpstr>Ha van modul, szintén hasonló az eljárás</vt:lpstr>
      <vt:lpstr>Új kurzus meghirdetése</vt:lpstr>
      <vt:lpstr>Új kurzus meghirdetése</vt:lpstr>
      <vt:lpstr>Vizsgatípus hozzáadása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tárgykód felépítése</dc:title>
  <dc:creator>Németh Zoltán</dc:creator>
  <cp:lastModifiedBy>Katona Krisztián</cp:lastModifiedBy>
  <cp:revision>28</cp:revision>
  <dcterms:created xsi:type="dcterms:W3CDTF">2022-03-21T08:06:43Z</dcterms:created>
  <dcterms:modified xsi:type="dcterms:W3CDTF">2025-07-01T12:42:58Z</dcterms:modified>
</cp:coreProperties>
</file>